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9" r:id="rId3"/>
    <p:sldId id="264" r:id="rId4"/>
    <p:sldId id="258" r:id="rId5"/>
    <p:sldId id="265" r:id="rId6"/>
    <p:sldId id="293" r:id="rId7"/>
    <p:sldId id="295" r:id="rId8"/>
    <p:sldId id="296" r:id="rId9"/>
    <p:sldId id="294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268" r:id="rId21"/>
    <p:sldId id="307" r:id="rId22"/>
    <p:sldId id="267" r:id="rId23"/>
    <p:sldId id="280" r:id="rId24"/>
    <p:sldId id="281" r:id="rId25"/>
    <p:sldId id="282" r:id="rId26"/>
    <p:sldId id="283" r:id="rId27"/>
    <p:sldId id="285" r:id="rId28"/>
    <p:sldId id="287" r:id="rId29"/>
    <p:sldId id="286" r:id="rId30"/>
    <p:sldId id="288" r:id="rId31"/>
    <p:sldId id="289" r:id="rId32"/>
    <p:sldId id="291" r:id="rId33"/>
    <p:sldId id="292" r:id="rId34"/>
    <p:sldId id="266" r:id="rId35"/>
    <p:sldId id="270" r:id="rId36"/>
    <p:sldId id="272" r:id="rId37"/>
    <p:sldId id="271" r:id="rId38"/>
    <p:sldId id="273" r:id="rId39"/>
    <p:sldId id="274" r:id="rId40"/>
    <p:sldId id="275" r:id="rId41"/>
    <p:sldId id="277" r:id="rId42"/>
    <p:sldId id="278" r:id="rId43"/>
    <p:sldId id="279" r:id="rId44"/>
    <p:sldId id="263" r:id="rId45"/>
    <p:sldId id="260" r:id="rId46"/>
    <p:sldId id="261" r:id="rId47"/>
    <p:sldId id="262" r:id="rId48"/>
    <p:sldId id="259" r:id="rId4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 autoAdjust="0"/>
    <p:restoredTop sz="67961" autoAdjust="0"/>
  </p:normalViewPr>
  <p:slideViewPr>
    <p:cSldViewPr>
      <p:cViewPr varScale="1">
        <p:scale>
          <a:sx n="73" d="100"/>
          <a:sy n="73" d="100"/>
        </p:scale>
        <p:origin x="-79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06/08/2013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Grafo de Causalidade: registra a trajetória de vida de um processo ou artefato</a:t>
            </a:r>
          </a:p>
          <a:p>
            <a:endParaRPr lang="pt-BR" dirty="0" smtClean="0">
              <a:latin typeface="Times New Roman" pitchFamily="18" charset="0"/>
            </a:endParaRPr>
          </a:p>
          <a:p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conta com um grafo orientado de </a:t>
            </a:r>
            <a:r>
              <a:rPr lang="pt-BR" dirty="0" err="1" smtClean="0">
                <a:latin typeface="Times New Roman" pitchFamily="18" charset="0"/>
              </a:rPr>
              <a:t>causualidades</a:t>
            </a:r>
            <a:r>
              <a:rPr lang="pt-BR" dirty="0" smtClean="0">
                <a:latin typeface="Times New Roman" pitchFamily="18" charset="0"/>
              </a:rPr>
              <a:t>, mantendo um registro de execuções passadas ou correntes.</a:t>
            </a:r>
          </a:p>
          <a:p>
            <a:r>
              <a:rPr lang="pt-BR" dirty="0" smtClean="0">
                <a:latin typeface="Times New Roman" pitchFamily="18" charset="0"/>
              </a:rPr>
              <a:t>Vale a pena lembrar que 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não é uma descrição do que pode ter ocorrido, e sim os fatos que ocorreram.</a:t>
            </a:r>
          </a:p>
          <a:p>
            <a:r>
              <a:rPr lang="pt-BR" dirty="0" smtClean="0">
                <a:latin typeface="Times New Roman" pitchFamily="18" charset="0"/>
              </a:rPr>
              <a:t>A orientação de um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é do presente para o passado.</a:t>
            </a:r>
          </a:p>
          <a:p>
            <a:endParaRPr lang="pt-BR" dirty="0" smtClean="0">
              <a:latin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Times New Roman" pitchFamily="18" charset="0"/>
              </a:rPr>
              <a:t>Os nós no grafo de </a:t>
            </a:r>
            <a:r>
              <a:rPr lang="pt-BR" dirty="0" err="1" smtClean="0">
                <a:latin typeface="Times New Roman" pitchFamily="18" charset="0"/>
              </a:rPr>
              <a:t>proveniencia</a:t>
            </a:r>
            <a:r>
              <a:rPr lang="pt-BR" dirty="0" smtClean="0">
                <a:latin typeface="Times New Roman" pitchFamily="18" charset="0"/>
              </a:rPr>
              <a:t> podem ser de 3 tipos: Artefatos ou </a:t>
            </a:r>
            <a:r>
              <a:rPr lang="pt-BR" dirty="0" err="1" smtClean="0">
                <a:latin typeface="Times New Roman" pitchFamily="18" charset="0"/>
              </a:rPr>
              <a:t>tambem</a:t>
            </a:r>
            <a:r>
              <a:rPr lang="pt-BR" dirty="0" smtClean="0">
                <a:latin typeface="Times New Roman" pitchFamily="18" charset="0"/>
              </a:rPr>
              <a:t> chamados de entidades, processos ou atividades, e de agentes.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attribute</a:t>
            </a:r>
            <a:r>
              <a:rPr lang="pt-BR" dirty="0" smtClean="0"/>
              <a:t> display: </a:t>
            </a:r>
            <a:r>
              <a:rPr lang="pt-BR" dirty="0" err="1" smtClean="0"/>
              <a:t>Credits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Edge</a:t>
            </a:r>
            <a:r>
              <a:rPr lang="pt-BR" dirty="0" smtClean="0"/>
              <a:t> </a:t>
            </a:r>
            <a:r>
              <a:rPr lang="pt-BR" dirty="0" err="1" smtClean="0"/>
              <a:t>Credits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Collapsed</a:t>
            </a:r>
            <a:r>
              <a:rPr lang="pt-BR" dirty="0" smtClean="0"/>
              <a:t> </a:t>
            </a:r>
            <a:r>
              <a:rPr lang="pt-BR" dirty="0" err="1" smtClean="0"/>
              <a:t>Vertex</a:t>
            </a:r>
            <a:r>
              <a:rPr lang="pt-BR" dirty="0" smtClean="0"/>
              <a:t>: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Credit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edges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SDM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SDM &amp;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Gathering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Visualization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Granularity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Agent’s</a:t>
            </a:r>
            <a:r>
              <a:rPr lang="pt-BR" dirty="0" smtClean="0"/>
              <a:t> </a:t>
            </a:r>
            <a:r>
              <a:rPr lang="pt-BR" dirty="0" err="1" smtClean="0"/>
              <a:t>Influences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Vertex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/</a:t>
            </a:r>
            <a:r>
              <a:rPr lang="pt-BR" dirty="0" err="1" smtClean="0"/>
              <a:t>color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r>
              <a:rPr lang="pt-BR" dirty="0" smtClean="0"/>
              <a:t>,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1390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3900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5626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cxnSp>
        <p:nvCxnSpPr>
          <p:cNvPr id="106" name="Elbow Connector 105"/>
          <p:cNvCxnSpPr>
            <a:stCxn id="92" idx="0"/>
            <a:endCxn id="63" idx="0"/>
          </p:cNvCxnSpPr>
          <p:nvPr/>
        </p:nvCxnSpPr>
        <p:spPr>
          <a:xfrm rot="16200000" flipV="1">
            <a:off x="5029200" y="1219200"/>
            <a:ext cx="12700" cy="4267200"/>
          </a:xfrm>
          <a:prstGeom prst="bentConnector3">
            <a:avLst>
              <a:gd name="adj1" fmla="val 1866858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886200" y="6096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51" name="TextBox 50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1" name="TextBox 4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16200000" flipV="1">
            <a:off x="3622208" y="-1869608"/>
            <a:ext cx="533400" cy="6477000"/>
          </a:xfrm>
          <a:prstGeom prst="bentConnector3">
            <a:avLst>
              <a:gd name="adj1" fmla="val 134391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29000" y="685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3" name="TextBox 42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2" name="TextBox 4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Elbow Connector 39"/>
          <p:cNvCxnSpPr>
            <a:stCxn id="63" idx="0"/>
            <a:endCxn id="64" idx="0"/>
          </p:cNvCxnSpPr>
          <p:nvPr/>
        </p:nvCxnSpPr>
        <p:spPr>
          <a:xfrm rot="16200000" flipV="1">
            <a:off x="457200" y="914400"/>
            <a:ext cx="2362200" cy="2514600"/>
          </a:xfrm>
          <a:prstGeom prst="bentConnector3">
            <a:avLst>
              <a:gd name="adj1" fmla="val 109677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95400" y="533400"/>
            <a:ext cx="774571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3" name="TextBox 42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38" name="TextBox 37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4" idx="6"/>
          </p:cNvCxnSpPr>
          <p:nvPr/>
        </p:nvCxnSpPr>
        <p:spPr>
          <a:xfrm rot="16200000" flipV="1">
            <a:off x="3733800" y="-1600200"/>
            <a:ext cx="152400" cy="6096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3" idx="3"/>
          </p:cNvCxnSpPr>
          <p:nvPr/>
        </p:nvCxnSpPr>
        <p:spPr>
          <a:xfrm flipH="1">
            <a:off x="3276600" y="3733800"/>
            <a:ext cx="3505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191000" y="3352800"/>
            <a:ext cx="1768946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wasTriggeredBy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24200" y="11430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sp>
        <p:nvSpPr>
          <p:cNvPr id="28" name="TextBox 27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4" idx="5"/>
          </p:cNvCxnSpPr>
          <p:nvPr/>
        </p:nvCxnSpPr>
        <p:spPr>
          <a:xfrm flipH="1" flipV="1">
            <a:off x="650408" y="1641008"/>
            <a:ext cx="2245192" cy="1711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51"/>
          <p:cNvCxnSpPr/>
          <p:nvPr/>
        </p:nvCxnSpPr>
        <p:spPr>
          <a:xfrm rot="10800000">
            <a:off x="2895600" y="4114800"/>
            <a:ext cx="5486400" cy="762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05400" y="4495800"/>
            <a:ext cx="1884107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wasGeneratedBy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1066800"/>
            <a:ext cx="3124200" cy="8001000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9906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-152400"/>
            <a:ext cx="1787992" cy="7731592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3733800"/>
            <a:ext cx="7620000" cy="1143000"/>
          </a:xfrm>
          <a:prstGeom prst="bentConnector3">
            <a:avLst>
              <a:gd name="adj1" fmla="val 41086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031408"/>
            <a:ext cx="117008" cy="8112592"/>
          </a:xfrm>
          <a:prstGeom prst="bentConnector3">
            <a:avLst>
              <a:gd name="adj1" fmla="val -915932"/>
            </a:avLst>
          </a:prstGeom>
          <a:ln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4384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3528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791200"/>
            <a:ext cx="1881734" cy="369332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00200" y="2133600"/>
            <a:ext cx="774571" cy="36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Used*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Inferência</a:t>
            </a:r>
            <a:endParaRPr lang="pt-BR" dirty="0"/>
          </a:p>
        </p:txBody>
      </p:sp>
      <p:cxnSp>
        <p:nvCxnSpPr>
          <p:cNvPr id="28" name="Elbow Connector 27"/>
          <p:cNvCxnSpPr>
            <a:stCxn id="60" idx="0"/>
            <a:endCxn id="64" idx="6"/>
          </p:cNvCxnSpPr>
          <p:nvPr/>
        </p:nvCxnSpPr>
        <p:spPr>
          <a:xfrm rot="16200000" flipV="1">
            <a:off x="3200400" y="-1066800"/>
            <a:ext cx="3124200" cy="8001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29000" y="9906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Elbow Connector 27"/>
          <p:cNvCxnSpPr>
            <a:stCxn id="60" idx="1"/>
            <a:endCxn id="66" idx="6"/>
          </p:cNvCxnSpPr>
          <p:nvPr/>
        </p:nvCxnSpPr>
        <p:spPr>
          <a:xfrm rot="16200000" flipV="1">
            <a:off x="3733800" y="-152400"/>
            <a:ext cx="1787992" cy="77315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27"/>
          <p:cNvCxnSpPr>
            <a:stCxn id="60" idx="2"/>
            <a:endCxn id="69" idx="6"/>
          </p:cNvCxnSpPr>
          <p:nvPr/>
        </p:nvCxnSpPr>
        <p:spPr>
          <a:xfrm rot="10800000">
            <a:off x="762000" y="3733800"/>
            <a:ext cx="7620000" cy="11430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27"/>
          <p:cNvCxnSpPr>
            <a:stCxn id="60" idx="3"/>
            <a:endCxn id="65" idx="4"/>
          </p:cNvCxnSpPr>
          <p:nvPr/>
        </p:nvCxnSpPr>
        <p:spPr>
          <a:xfrm rot="5400000" flipH="1">
            <a:off x="4378792" y="1031408"/>
            <a:ext cx="117008" cy="8112592"/>
          </a:xfrm>
          <a:prstGeom prst="bentConnector3">
            <a:avLst>
              <a:gd name="adj1" fmla="val -915932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24384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33528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29000" y="5791200"/>
            <a:ext cx="1881734" cy="369332"/>
          </a:xfrm>
          <a:prstGeom prst="rect">
            <a:avLst/>
          </a:prstGeom>
          <a:ln w="127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wasDerivedFrom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*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/>
              <a:t>Proveniência</a:t>
            </a:r>
          </a:p>
          <a:p>
            <a:r>
              <a:rPr lang="pt-BR" dirty="0" smtClean="0"/>
              <a:t>Proveniência em Jogos</a:t>
            </a:r>
          </a:p>
          <a:p>
            <a:r>
              <a:rPr lang="pt-BR" dirty="0" smtClean="0"/>
              <a:t>Implementação</a:t>
            </a:r>
          </a:p>
          <a:p>
            <a:r>
              <a:rPr lang="pt-BR" dirty="0" smtClean="0"/>
              <a:t>Experimento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/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Sumário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/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424902" y="1676400"/>
            <a:ext cx="6294196" cy="476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0134" y="2271850"/>
            <a:ext cx="8383732" cy="33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390" y="1434839"/>
            <a:ext cx="7231221" cy="500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8163" y="2068327"/>
            <a:ext cx="8847675" cy="418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0179" y="2213303"/>
            <a:ext cx="8823643" cy="372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773" y="2222860"/>
            <a:ext cx="8884454" cy="372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9592" y="2193613"/>
            <a:ext cx="8904817" cy="381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396" y="2250597"/>
            <a:ext cx="8873208" cy="3630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5836" y="2355374"/>
            <a:ext cx="9012328" cy="335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5400000">
            <a:off x="-1504220" y="2342420"/>
            <a:ext cx="5762625" cy="244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/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Auxilia no entendimento?</a:t>
            </a:r>
          </a:p>
          <a:p>
            <a:endParaRPr lang="pt-BR" dirty="0" smtClean="0"/>
          </a:p>
          <a:p>
            <a:r>
              <a:rPr lang="pt-BR" dirty="0" smtClean="0"/>
              <a:t>É mais rápido?</a:t>
            </a:r>
          </a:p>
          <a:p>
            <a:endParaRPr lang="pt-BR" dirty="0" smtClean="0"/>
          </a:p>
          <a:p>
            <a:r>
              <a:rPr lang="pt-BR" dirty="0" smtClean="0"/>
              <a:t>É mais preciso?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37 voluntários</a:t>
            </a:r>
          </a:p>
          <a:p>
            <a:r>
              <a:rPr lang="pt-BR" dirty="0" smtClean="0"/>
              <a:t>32 terminaram dentro do prazo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0" y="3249386"/>
            <a:ext cx="7927041" cy="320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Experimento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787643"/>
            <a:ext cx="8001000" cy="328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Teste de Normalidade</a:t>
            </a:r>
          </a:p>
          <a:p>
            <a:pPr lvl="1"/>
            <a:r>
              <a:rPr lang="pt-BR" dirty="0" err="1" smtClean="0"/>
              <a:t>Shapiro-Wilk</a:t>
            </a: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: 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tem distribuição normal</a:t>
            </a:r>
          </a:p>
          <a:p>
            <a:pPr lvl="2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: </a:t>
            </a:r>
            <a:r>
              <a:rPr lang="pt-BR" dirty="0" smtClean="0"/>
              <a:t>Amostra x</a:t>
            </a:r>
            <a:r>
              <a:rPr lang="pt-BR" baseline="-25000" dirty="0" smtClean="0"/>
              <a:t>1</a:t>
            </a:r>
            <a:r>
              <a:rPr lang="pt-BR" dirty="0" smtClean="0"/>
              <a:t>, x</a:t>
            </a:r>
            <a:r>
              <a:rPr lang="pt-BR" baseline="-25000" dirty="0" smtClean="0"/>
              <a:t>2</a:t>
            </a:r>
            <a:r>
              <a:rPr lang="pt-BR" dirty="0" smtClean="0"/>
              <a:t>, ... , </a:t>
            </a:r>
            <a:r>
              <a:rPr lang="pt-BR" dirty="0" err="1" smtClean="0"/>
              <a:t>x</a:t>
            </a:r>
            <a:r>
              <a:rPr lang="pt-BR" baseline="-25000" dirty="0" err="1" smtClean="0"/>
              <a:t>n</a:t>
            </a:r>
            <a:r>
              <a:rPr lang="pt-BR" dirty="0" smtClean="0"/>
              <a:t>	</a:t>
            </a:r>
            <a:r>
              <a:rPr lang="pt-BR" dirty="0" smtClean="0"/>
              <a:t>não tem </a:t>
            </a:r>
            <a:r>
              <a:rPr lang="pt-BR" dirty="0" smtClean="0"/>
              <a:t>distribuição </a:t>
            </a:r>
            <a:r>
              <a:rPr lang="pt-BR" dirty="0" smtClean="0"/>
              <a:t>normal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1001" y="4648200"/>
          <a:ext cx="8381999" cy="1143000"/>
        </p:xfrm>
        <a:graphic>
          <a:graphicData uri="http://schemas.openxmlformats.org/drawingml/2006/table">
            <a:tbl>
              <a:tblPr/>
              <a:tblGrid>
                <a:gridCol w="1447612"/>
                <a:gridCol w="853697"/>
                <a:gridCol w="852802"/>
                <a:gridCol w="852802"/>
                <a:gridCol w="853697"/>
                <a:gridCol w="853697"/>
                <a:gridCol w="853697"/>
                <a:gridCol w="853697"/>
                <a:gridCol w="960298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18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2.566e-05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3.481e-06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0.04337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18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5.272e-06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4.34e-05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0.7363</a:t>
                      </a:r>
                      <a:endParaRPr lang="en-US" sz="2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paramétrico</a:t>
            </a:r>
          </a:p>
          <a:p>
            <a:pPr lvl="1"/>
            <a:r>
              <a:rPr lang="pt-BR" dirty="0" smtClean="0"/>
              <a:t>Mann-Whitney</a:t>
            </a:r>
          </a:p>
          <a:p>
            <a:pPr lvl="1"/>
            <a:endParaRPr lang="pt-BR" dirty="0" smtClean="0"/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1</a:t>
            </a:r>
            <a:r>
              <a:rPr lang="pt-BR" dirty="0" smtClean="0"/>
              <a:t> </a:t>
            </a:r>
            <a:r>
              <a:rPr lang="pt-BR" dirty="0" smtClean="0"/>
              <a:t>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</a:t>
            </a:r>
            <a:r>
              <a:rPr lang="en-US" dirty="0" smtClean="0"/>
              <a:t>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pPr lvl="1"/>
            <a:endParaRPr lang="pt-BR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90499" y="4572000"/>
          <a:ext cx="8763002" cy="1737360"/>
        </p:xfrm>
        <a:graphic>
          <a:graphicData uri="http://schemas.openxmlformats.org/drawingml/2006/table">
            <a:tbl>
              <a:tblPr/>
              <a:tblGrid>
                <a:gridCol w="1093804"/>
                <a:gridCol w="1578080"/>
                <a:gridCol w="697596"/>
                <a:gridCol w="697596"/>
                <a:gridCol w="697596"/>
                <a:gridCol w="697596"/>
                <a:gridCol w="697596"/>
                <a:gridCol w="697596"/>
                <a:gridCol w="952771"/>
                <a:gridCol w="952771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 </a:t>
                      </a:r>
                      <a:r>
                        <a:rPr lang="en-US" sz="1400" b="1" dirty="0" err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0.9375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0.1562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0.8125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23.1875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Standard Deviation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0.5164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0.3010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4.2461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Sem</a:t>
                      </a: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0.0625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0.0938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28.9375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Standard Deviation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0.3416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0.4472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0.2015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0.5162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10.5797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Análise de Game </a:t>
            </a:r>
            <a:r>
              <a:rPr lang="pt-BR" dirty="0" err="1" smtClean="0"/>
              <a:t>Flow</a:t>
            </a:r>
            <a:endParaRPr lang="pt-BR" dirty="0" smtClean="0"/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1676400"/>
            <a:ext cx="8839200" cy="481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pPr lvl="1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0</a:t>
            </a:r>
            <a:r>
              <a:rPr lang="pt-BR" dirty="0" smtClean="0"/>
              <a:t> </a:t>
            </a:r>
            <a:r>
              <a:rPr lang="pt-BR" dirty="0" smtClean="0"/>
              <a:t>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H</a:t>
            </a:r>
            <a:r>
              <a:rPr lang="pt-BR" baseline="-25000" dirty="0" smtClean="0"/>
              <a:t>1</a:t>
            </a:r>
            <a:r>
              <a:rPr lang="pt-BR" dirty="0" smtClean="0"/>
              <a:t> </a:t>
            </a:r>
            <a:r>
              <a:rPr lang="pt-BR" dirty="0" smtClean="0"/>
              <a:t>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endParaRPr lang="pt-BR" dirty="0" smtClean="0"/>
          </a:p>
          <a:p>
            <a:r>
              <a:rPr lang="pt-BR" dirty="0" smtClean="0"/>
              <a:t>p-valor &lt; α: Rejeita hipótese nula</a:t>
            </a:r>
          </a:p>
          <a:p>
            <a:r>
              <a:rPr lang="pt-BR" dirty="0" smtClean="0"/>
              <a:t>α = 0.05 = 5%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/>
        </p:nvGraphicFramePr>
        <p:xfrm>
          <a:off x="571501" y="1828800"/>
          <a:ext cx="8000998" cy="960120"/>
        </p:xfrm>
        <a:graphic>
          <a:graphicData uri="http://schemas.openxmlformats.org/drawingml/2006/table">
            <a:tbl>
              <a:tblPr/>
              <a:tblGrid>
                <a:gridCol w="888164"/>
                <a:gridCol w="889000"/>
                <a:gridCol w="888164"/>
                <a:gridCol w="887329"/>
                <a:gridCol w="887329"/>
                <a:gridCol w="888164"/>
                <a:gridCol w="888164"/>
                <a:gridCol w="889000"/>
                <a:gridCol w="895684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α = 0.05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Duration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0.007259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0.5757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0.467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0.6371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0.07049</a:t>
                      </a:r>
                      <a:endParaRPr lang="en-US" sz="20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0.03595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IC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&lt; 0.001</a:t>
                      </a: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Interna</a:t>
            </a:r>
          </a:p>
          <a:p>
            <a:pPr lvl="2"/>
            <a:r>
              <a:rPr lang="pt-BR" dirty="0" smtClean="0"/>
              <a:t>Divisão em Grupos</a:t>
            </a:r>
          </a:p>
          <a:p>
            <a:pPr lvl="2"/>
            <a:r>
              <a:rPr lang="pt-BR" dirty="0" smtClean="0"/>
              <a:t>Primeiro Contato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Externa</a:t>
            </a:r>
          </a:p>
          <a:p>
            <a:pPr lvl="2"/>
            <a:r>
              <a:rPr lang="pt-BR" dirty="0" smtClean="0"/>
              <a:t>Experiência dos Voluntários</a:t>
            </a:r>
          </a:p>
          <a:p>
            <a:pPr lvl="1">
              <a:buNone/>
            </a:pP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Ameaças a Validade</a:t>
            </a:r>
          </a:p>
          <a:p>
            <a:pPr lvl="1"/>
            <a:r>
              <a:rPr lang="pt-BR" dirty="0" smtClean="0"/>
              <a:t>Construção</a:t>
            </a:r>
          </a:p>
          <a:p>
            <a:pPr lvl="2"/>
            <a:r>
              <a:rPr lang="pt-BR" dirty="0" smtClean="0"/>
              <a:t>Numero de Perguntas</a:t>
            </a:r>
          </a:p>
          <a:p>
            <a:pPr lvl="2"/>
            <a:r>
              <a:rPr lang="pt-BR" dirty="0" smtClean="0"/>
              <a:t>Duração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Conclusão</a:t>
            </a:r>
          </a:p>
          <a:p>
            <a:pPr lvl="2"/>
            <a:r>
              <a:rPr lang="pt-BR" dirty="0" smtClean="0"/>
              <a:t>Interpretação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Contribuições</a:t>
            </a:r>
          </a:p>
          <a:p>
            <a:pPr lvl="1"/>
            <a:r>
              <a:rPr lang="pt-BR" dirty="0" smtClean="0"/>
              <a:t>Abordagem para registro de dados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Analise Abstrata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 de proveniência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Limitações</a:t>
            </a:r>
          </a:p>
          <a:p>
            <a:pPr lvl="1"/>
            <a:r>
              <a:rPr lang="pt-BR" dirty="0" err="1" smtClean="0"/>
              <a:t>Escalabilidade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Arquivo de Entrada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Conclusão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Trabalhos Futuros</a:t>
            </a:r>
          </a:p>
          <a:p>
            <a:pPr lvl="1"/>
            <a:r>
              <a:rPr lang="pt-BR" dirty="0" smtClean="0"/>
              <a:t>Acessibilidade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Game </a:t>
            </a:r>
            <a:r>
              <a:rPr lang="pt-BR" dirty="0" err="1" smtClean="0"/>
              <a:t>Engine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Inferências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Questões de </a:t>
            </a:r>
            <a:r>
              <a:rPr lang="pt-BR" dirty="0" err="1" smtClean="0"/>
              <a:t>Gameplay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Proveniência em Jogos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r>
              <a:rPr lang="pt-BR" dirty="0" smtClean="0"/>
              <a:t>, </a:t>
            </a:r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Análise de Game </a:t>
            </a:r>
            <a:r>
              <a:rPr lang="pt-BR" dirty="0" err="1" smtClean="0">
                <a:solidFill>
                  <a:schemeClr val="bg1">
                    <a:lumMod val="75000"/>
                  </a:schemeClr>
                </a:solidFill>
              </a:rPr>
              <a:t>Flow</a:t>
            </a:r>
            <a:endParaRPr lang="pt-B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smtClean="0"/>
              <a:t>Proveniência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Proveniência em Jogos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Implementação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Experimento</a:t>
            </a:r>
          </a:p>
          <a:p>
            <a:r>
              <a:rPr lang="pt-BR" dirty="0" smtClean="0">
                <a:solidFill>
                  <a:schemeClr val="bg1">
                    <a:lumMod val="75000"/>
                  </a:schemeClr>
                </a:solidFill>
              </a:rPr>
              <a:t>Conclusão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pt-BR" sz="4100" i="1" dirty="0" smtClean="0"/>
              <a:t>“Refere-se à documentação histórica de um objeto, ou sua trajetória de vida”</a:t>
            </a:r>
          </a:p>
          <a:p>
            <a:pPr lvl="1">
              <a:buNone/>
            </a:pPr>
            <a:endParaRPr lang="pt-BR" dirty="0" smtClean="0"/>
          </a:p>
          <a:p>
            <a:r>
              <a:rPr lang="pt-BR" dirty="0" smtClean="0"/>
              <a:t>Fornece um fundamento essencial para avaliar a autenticidade de dados</a:t>
            </a:r>
          </a:p>
          <a:p>
            <a:pPr lvl="1"/>
            <a:r>
              <a:rPr lang="pt-BR" dirty="0" smtClean="0"/>
              <a:t>Permite confiabilidade e reprodutibilidade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Modelos:</a:t>
            </a:r>
          </a:p>
          <a:p>
            <a:pPr lvl="1"/>
            <a:r>
              <a:rPr lang="pt-BR" dirty="0" smtClean="0"/>
              <a:t>OPM (2007)</a:t>
            </a:r>
          </a:p>
          <a:p>
            <a:pPr lvl="1"/>
            <a:r>
              <a:rPr lang="pt-BR" dirty="0" smtClean="0"/>
              <a:t>PROV (2010)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Grafo de Proveniência</a:t>
            </a:r>
          </a:p>
          <a:p>
            <a:pPr lvl="1"/>
            <a:r>
              <a:rPr lang="pt-BR" dirty="0" smtClean="0"/>
              <a:t>Grafo de Causalidade</a:t>
            </a:r>
          </a:p>
          <a:p>
            <a:pPr lvl="1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2" name="Octagon 61"/>
          <p:cNvSpPr/>
          <p:nvPr/>
        </p:nvSpPr>
        <p:spPr>
          <a:xfrm>
            <a:off x="4038600" y="1600200"/>
            <a:ext cx="762000" cy="762000"/>
          </a:xfrm>
          <a:prstGeom prst="octag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sz="105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62" idx="1"/>
          </p:cNvCxnSpPr>
          <p:nvPr/>
        </p:nvCxnSpPr>
        <p:spPr>
          <a:xfrm flipH="1" flipV="1">
            <a:off x="4800600" y="2139018"/>
            <a:ext cx="228600" cy="12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62" idx="3"/>
          </p:cNvCxnSpPr>
          <p:nvPr/>
        </p:nvCxnSpPr>
        <p:spPr>
          <a:xfrm flipV="1">
            <a:off x="2895600" y="2362200"/>
            <a:ext cx="1366182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4290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419600" y="2390001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3415875" y="2819400"/>
            <a:ext cx="123232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wasControlledBy</a:t>
            </a:r>
            <a:endParaRPr lang="en-US" sz="1200" dirty="0" smtClean="0"/>
          </a:p>
          <a:p>
            <a:pPr algn="ctr"/>
            <a:r>
              <a:rPr lang="en-US" sz="1200" dirty="0" smtClean="0"/>
              <a:t>(mixer)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429000"/>
            <a:ext cx="1162241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wasTriggeredBy</a:t>
            </a:r>
            <a:endParaRPr lang="en-US" sz="1200" dirty="0"/>
          </a:p>
        </p:txBody>
      </p: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cxnSp>
        <p:nvCxnSpPr>
          <p:cNvPr id="100" name="Straight Arrow Connector 99"/>
          <p:cNvCxnSpPr>
            <a:stCxn id="92" idx="0"/>
            <a:endCxn id="62" idx="0"/>
          </p:cNvCxnSpPr>
          <p:nvPr/>
        </p:nvCxnSpPr>
        <p:spPr>
          <a:xfrm flipH="1" flipV="1">
            <a:off x="4800600" y="1823382"/>
            <a:ext cx="2362200" cy="1529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715000" y="2819400"/>
            <a:ext cx="1232325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wasControlledBy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OPM</a:t>
            </a:r>
            <a:endParaRPr lang="pt-BR" dirty="0"/>
          </a:p>
        </p:txBody>
      </p:sp>
      <p:sp>
        <p:nvSpPr>
          <p:cNvPr id="49" name="TextBox 48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8382000" y="4495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Cake</a:t>
            </a:r>
            <a:endParaRPr lang="en-US" sz="105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46482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Bake</a:t>
            </a:r>
            <a:endParaRPr lang="en-US" sz="1050" baseline="-25000" dirty="0"/>
          </a:p>
        </p:txBody>
      </p:sp>
      <p:sp>
        <p:nvSpPr>
          <p:cNvPr id="63" name="Rectangle 62"/>
          <p:cNvSpPr/>
          <p:nvPr/>
        </p:nvSpPr>
        <p:spPr>
          <a:xfrm>
            <a:off x="25146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Mix</a:t>
            </a:r>
            <a:endParaRPr lang="en-US" sz="1050" baseline="-25000" dirty="0"/>
          </a:p>
        </p:txBody>
      </p:sp>
      <p:sp>
        <p:nvSpPr>
          <p:cNvPr id="64" name="Oval 63"/>
          <p:cNvSpPr/>
          <p:nvPr/>
        </p:nvSpPr>
        <p:spPr>
          <a:xfrm>
            <a:off x="0" y="9906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Milk</a:t>
            </a:r>
          </a:p>
        </p:txBody>
      </p:sp>
      <p:sp>
        <p:nvSpPr>
          <p:cNvPr id="65" name="Oval 64"/>
          <p:cNvSpPr/>
          <p:nvPr/>
        </p:nvSpPr>
        <p:spPr>
          <a:xfrm>
            <a:off x="0" y="4267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Eggs</a:t>
            </a:r>
          </a:p>
        </p:txBody>
      </p:sp>
      <p:sp>
        <p:nvSpPr>
          <p:cNvPr id="66" name="Oval 65"/>
          <p:cNvSpPr/>
          <p:nvPr/>
        </p:nvSpPr>
        <p:spPr>
          <a:xfrm>
            <a:off x="0" y="24384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Flour</a:t>
            </a:r>
          </a:p>
        </p:txBody>
      </p:sp>
      <p:sp>
        <p:nvSpPr>
          <p:cNvPr id="67" name="Oval 66"/>
          <p:cNvSpPr/>
          <p:nvPr/>
        </p:nvSpPr>
        <p:spPr>
          <a:xfrm>
            <a:off x="1295400" y="19812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Butter</a:t>
            </a:r>
          </a:p>
        </p:txBody>
      </p:sp>
      <p:sp>
        <p:nvSpPr>
          <p:cNvPr id="68" name="Oval 67"/>
          <p:cNvSpPr/>
          <p:nvPr/>
        </p:nvSpPr>
        <p:spPr>
          <a:xfrm>
            <a:off x="35814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Oven</a:t>
            </a:r>
          </a:p>
        </p:txBody>
      </p:sp>
      <p:sp>
        <p:nvSpPr>
          <p:cNvPr id="69" name="Oval 68"/>
          <p:cNvSpPr/>
          <p:nvPr/>
        </p:nvSpPr>
        <p:spPr>
          <a:xfrm>
            <a:off x="0" y="3352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Sugar</a:t>
            </a:r>
          </a:p>
        </p:txBody>
      </p:sp>
      <p:cxnSp>
        <p:nvCxnSpPr>
          <p:cNvPr id="70" name="Straight Arrow Connector 69"/>
          <p:cNvCxnSpPr>
            <a:stCxn id="60" idx="1"/>
            <a:endCxn id="92" idx="3"/>
          </p:cNvCxnSpPr>
          <p:nvPr/>
        </p:nvCxnSpPr>
        <p:spPr>
          <a:xfrm flipH="1" flipV="1">
            <a:off x="7543800" y="3733800"/>
            <a:ext cx="949792" cy="873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1"/>
            <a:endCxn id="63" idx="3"/>
          </p:cNvCxnSpPr>
          <p:nvPr/>
        </p:nvCxnSpPr>
        <p:spPr>
          <a:xfrm flipH="1">
            <a:off x="32766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1" idx="0"/>
            <a:endCxn id="50" idx="2"/>
          </p:cNvCxnSpPr>
          <p:nvPr/>
        </p:nvCxnSpPr>
        <p:spPr>
          <a:xfrm flipH="1" flipV="1">
            <a:off x="4480560" y="2268096"/>
            <a:ext cx="54864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0"/>
            <a:endCxn id="50" idx="2"/>
          </p:cNvCxnSpPr>
          <p:nvPr/>
        </p:nvCxnSpPr>
        <p:spPr>
          <a:xfrm flipV="1">
            <a:off x="2895600" y="2268096"/>
            <a:ext cx="1584960" cy="108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1" idx="2"/>
            <a:endCxn id="68" idx="7"/>
          </p:cNvCxnSpPr>
          <p:nvPr/>
        </p:nvCxnSpPr>
        <p:spPr>
          <a:xfrm flipH="1">
            <a:off x="4231808" y="4114800"/>
            <a:ext cx="797392" cy="949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1"/>
            <a:endCxn id="65" idx="6"/>
          </p:cNvCxnSpPr>
          <p:nvPr/>
        </p:nvCxnSpPr>
        <p:spPr>
          <a:xfrm flipH="1">
            <a:off x="762000" y="37338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3" idx="1"/>
            <a:endCxn id="69" idx="6"/>
          </p:cNvCxnSpPr>
          <p:nvPr/>
        </p:nvCxnSpPr>
        <p:spPr>
          <a:xfrm flipH="1">
            <a:off x="762000" y="37338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0"/>
            <a:endCxn id="67" idx="5"/>
          </p:cNvCxnSpPr>
          <p:nvPr/>
        </p:nvCxnSpPr>
        <p:spPr>
          <a:xfrm flipH="1" flipV="1">
            <a:off x="1945808" y="2631608"/>
            <a:ext cx="949792" cy="72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1"/>
            <a:endCxn id="66" idx="6"/>
          </p:cNvCxnSpPr>
          <p:nvPr/>
        </p:nvCxnSpPr>
        <p:spPr>
          <a:xfrm flipH="1" flipV="1">
            <a:off x="762000" y="2819400"/>
            <a:ext cx="1752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7" idx="1"/>
            <a:endCxn id="64" idx="5"/>
          </p:cNvCxnSpPr>
          <p:nvPr/>
        </p:nvCxnSpPr>
        <p:spPr>
          <a:xfrm flipH="1" flipV="1">
            <a:off x="650408" y="1641008"/>
            <a:ext cx="756584" cy="451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477000" y="1524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Icing</a:t>
            </a:r>
            <a:endParaRPr lang="en-US" sz="1050" baseline="-25000" dirty="0"/>
          </a:p>
        </p:txBody>
      </p:sp>
      <p:cxnSp>
        <p:nvCxnSpPr>
          <p:cNvPr id="90" name="Elbow Connector 89"/>
          <p:cNvCxnSpPr>
            <a:stCxn id="88" idx="0"/>
            <a:endCxn id="67" idx="0"/>
          </p:cNvCxnSpPr>
          <p:nvPr/>
        </p:nvCxnSpPr>
        <p:spPr>
          <a:xfrm rot="16200000" flipH="1" flipV="1">
            <a:off x="4038600" y="-838200"/>
            <a:ext cx="457200" cy="51816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781800" y="3352800"/>
            <a:ext cx="762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Decorate</a:t>
            </a:r>
            <a:endParaRPr lang="en-US" sz="1050" baseline="-25000" dirty="0"/>
          </a:p>
        </p:txBody>
      </p:sp>
      <p:cxnSp>
        <p:nvCxnSpPr>
          <p:cNvPr id="93" name="Straight Arrow Connector 92"/>
          <p:cNvCxnSpPr>
            <a:stCxn id="92" idx="1"/>
            <a:endCxn id="61" idx="3"/>
          </p:cNvCxnSpPr>
          <p:nvPr/>
        </p:nvCxnSpPr>
        <p:spPr>
          <a:xfrm flipH="1">
            <a:off x="5410200" y="37338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0"/>
            <a:endCxn id="88" idx="5"/>
          </p:cNvCxnSpPr>
          <p:nvPr/>
        </p:nvCxnSpPr>
        <p:spPr>
          <a:xfrm flipH="1" flipV="1">
            <a:off x="7127408" y="2174408"/>
            <a:ext cx="35392" cy="1178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219200" y="52578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Hand Mixer</a:t>
            </a:r>
          </a:p>
        </p:txBody>
      </p:sp>
      <p:cxnSp>
        <p:nvCxnSpPr>
          <p:cNvPr id="98" name="Straight Arrow Connector 97"/>
          <p:cNvCxnSpPr>
            <a:stCxn id="63" idx="2"/>
            <a:endCxn id="97" idx="7"/>
          </p:cNvCxnSpPr>
          <p:nvPr/>
        </p:nvCxnSpPr>
        <p:spPr>
          <a:xfrm flipH="1">
            <a:off x="1869608" y="4114800"/>
            <a:ext cx="1025992" cy="12545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0"/>
            <a:endCxn id="50" idx="3"/>
          </p:cNvCxnSpPr>
          <p:nvPr/>
        </p:nvCxnSpPr>
        <p:spPr>
          <a:xfrm flipH="1" flipV="1">
            <a:off x="4846320" y="2010348"/>
            <a:ext cx="2316480" cy="134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71915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PROV</a:t>
            </a:r>
            <a:endParaRPr lang="pt-BR" dirty="0"/>
          </a:p>
        </p:txBody>
      </p:sp>
      <p:sp>
        <p:nvSpPr>
          <p:cNvPr id="49" name="Isosceles Triangle 48"/>
          <p:cNvSpPr/>
          <p:nvPr/>
        </p:nvSpPr>
        <p:spPr>
          <a:xfrm>
            <a:off x="4114800" y="1392560"/>
            <a:ext cx="720080" cy="371480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114800" y="1752600"/>
            <a:ext cx="731520" cy="5154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Cook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4290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4267200" y="25146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6800" y="2971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14400" y="35814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1400" y="1143000"/>
            <a:ext cx="123854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562600" y="3429000"/>
            <a:ext cx="1032334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wasStartedBy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715000" y="2819400"/>
            <a:ext cx="1404552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wasAssociatedWith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2133600" y="2590800"/>
            <a:ext cx="1235979" cy="276999"/>
          </a:xfrm>
          <a:prstGeom prst="rect">
            <a:avLst/>
          </a:prstGeom>
          <a:solidFill>
            <a:schemeClr val="lt1">
              <a:alpha val="80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3429000" y="2819400"/>
            <a:ext cx="1404552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wasAssociatedWith</a:t>
            </a:r>
            <a:endParaRPr lang="en-US" sz="12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3810000" y="4267200"/>
            <a:ext cx="1007007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Used(baking)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0" y="1828800"/>
            <a:ext cx="1238544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err="1" smtClean="0"/>
              <a:t>wasDerivedFrom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143000" y="4343400"/>
            <a:ext cx="1235979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Used(ingredient)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162800" y="2514600"/>
            <a:ext cx="502061" cy="2769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362200" y="4724400"/>
            <a:ext cx="526234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Used</a:t>
            </a:r>
          </a:p>
          <a:p>
            <a:r>
              <a:rPr lang="en-US" sz="1200" dirty="0" smtClean="0"/>
              <a:t>(tool)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904365" y="3886200"/>
            <a:ext cx="1239635" cy="46166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wasGeneratedBy</a:t>
            </a:r>
            <a:endParaRPr lang="en-US" sz="1200" dirty="0" smtClean="0"/>
          </a:p>
          <a:p>
            <a:pPr algn="ctr"/>
            <a:r>
              <a:rPr lang="en-US" sz="1200" dirty="0" smtClean="0"/>
              <a:t>(coating)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652780" y="2131060"/>
          <a:ext cx="828637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867"/>
                <a:gridCol w="2651824"/>
                <a:gridCol w="340067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smtClean="0"/>
                        <a:t>OPM</a:t>
                      </a:r>
                      <a:endParaRPr lang="pt-BR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PROV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Entidades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Artefato/Processo/Agente</a:t>
                      </a:r>
                      <a:endParaRPr lang="pt-BR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i="1" noProof="0" dirty="0" smtClean="0"/>
                        <a:t>Entidade/Atividade/Agente</a:t>
                      </a:r>
                      <a:endParaRPr lang="pt-BR" i="1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5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11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Novas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New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Extensão</a:t>
                      </a:r>
                      <a:r>
                        <a:rPr lang="pt-BR" baseline="0" noProof="0" dirty="0" smtClean="0"/>
                        <a:t> de Relações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Não especificado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Expanded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Relations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Inferências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Subtipo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smtClean="0"/>
                        <a:t>OPM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Profile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Especificado (</a:t>
                      </a:r>
                      <a:r>
                        <a:rPr lang="pt-BR" i="1" noProof="0" dirty="0" err="1" smtClean="0"/>
                        <a:t>Subtyping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noProof="0" dirty="0" smtClean="0"/>
                        <a:t>Informações Extras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Annotations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Sim (</a:t>
                      </a:r>
                      <a:r>
                        <a:rPr lang="pt-BR" i="1" noProof="0" dirty="0" err="1" smtClean="0"/>
                        <a:t>Optional</a:t>
                      </a:r>
                      <a:r>
                        <a:rPr lang="pt-BR" noProof="0" dirty="0" smtClean="0"/>
                        <a:t> </a:t>
                      </a:r>
                      <a:r>
                        <a:rPr lang="pt-BR" i="1" noProof="0" dirty="0" err="1" smtClean="0"/>
                        <a:t>Identifiers</a:t>
                      </a:r>
                      <a:r>
                        <a:rPr lang="pt-BR" noProof="0" dirty="0" smtClean="0"/>
                        <a:t>)</a:t>
                      </a:r>
                      <a:endParaRPr lang="pt-BR" noProof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1527</TotalTime>
  <Words>1381</Words>
  <Application>Microsoft Office PowerPoint</Application>
  <PresentationFormat>On-screen Show (4:3)</PresentationFormat>
  <Paragraphs>764</Paragraphs>
  <Slides>48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uff</vt:lpstr>
      <vt:lpstr>Proveniência em Jogos</vt:lpstr>
      <vt:lpstr>Sumário</vt:lpstr>
      <vt:lpstr>Sumário</vt:lpstr>
      <vt:lpstr>Sumário</vt:lpstr>
      <vt:lpstr>Sumário</vt:lpstr>
      <vt:lpstr>Proveniência</vt:lpstr>
      <vt:lpstr>OPM</vt:lpstr>
      <vt:lpstr>PROV</vt:lpstr>
      <vt:lpstr>Proveniência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Inferência</vt:lpstr>
      <vt:lpstr>Sumário</vt:lpstr>
      <vt:lpstr>Proveniência em Jogos</vt:lpstr>
      <vt:lpstr>Sumário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Sumário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Experimento</vt:lpstr>
      <vt:lpstr>Sumário</vt:lpstr>
      <vt:lpstr>Conclusão</vt:lpstr>
      <vt:lpstr>Conclusão</vt:lpstr>
      <vt:lpstr>Conclusão</vt:lpstr>
      <vt:lpstr>Proveniência em Jogos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148</cp:revision>
  <dcterms:created xsi:type="dcterms:W3CDTF">2013-06-14T18:42:43Z</dcterms:created>
  <dcterms:modified xsi:type="dcterms:W3CDTF">2013-08-06T19:19:55Z</dcterms:modified>
</cp:coreProperties>
</file>